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D2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410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8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0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633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5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9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7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0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C0E3F26-FB3B-4CF3-A7E3-8BBE8C4747E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A51E82B-E206-4594-914E-81B974E56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31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FBF1-D427-4FAA-9C6D-E03AC391F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r="1688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2DE77-39C7-49FF-BD19-CCDED32BA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30" y="1438422"/>
            <a:ext cx="9418320" cy="169164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Cronos Frontier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B4A51-56B4-4CA9-B365-6FFAAFDF6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0587" y="5213843"/>
            <a:ext cx="3450805" cy="41147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Orbitron" panose="02000000000000000000" pitchFamily="50" charset="0"/>
              </a:rPr>
              <a:t>CIT:178 Example Database</a:t>
            </a:r>
          </a:p>
        </p:txBody>
      </p:sp>
    </p:spTree>
    <p:extLst>
      <p:ext uri="{BB962C8B-B14F-4D97-AF65-F5344CB8AC3E}">
        <p14:creationId xmlns:p14="http://schemas.microsoft.com/office/powerpoint/2010/main" val="756128707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hade val="15000"/>
                <a:satMod val="180000"/>
              </a:schemeClr>
            </a:gs>
            <a:gs pos="50000">
              <a:schemeClr val="dk1">
                <a:shade val="45000"/>
                <a:satMod val="170000"/>
              </a:schemeClr>
            </a:gs>
            <a:gs pos="70000">
              <a:schemeClr val="dk1">
                <a:tint val="99000"/>
                <a:shade val="65000"/>
                <a:satMod val="155000"/>
              </a:schemeClr>
            </a:gs>
            <a:gs pos="100000">
              <a:schemeClr val="dk1">
                <a:tint val="95500"/>
                <a:shade val="100000"/>
                <a:satMod val="15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1334C7-8888-4A79-9FFA-B4742B3C9EB3}"/>
              </a:ext>
            </a:extLst>
          </p:cNvPr>
          <p:cNvSpPr txBox="1">
            <a:spLocks/>
          </p:cNvSpPr>
          <p:nvPr/>
        </p:nvSpPr>
        <p:spPr>
          <a:xfrm>
            <a:off x="2278966" y="1"/>
            <a:ext cx="9017391" cy="924950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Orbitron" panose="02000000000000000000" pitchFamily="50" charset="0"/>
              </a:rPr>
              <a:t>Job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96B60-E825-4FEF-911B-21A9A1453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84" y="1041009"/>
            <a:ext cx="4343566" cy="414339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2BEF7-3948-4272-8450-8C3A43887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" y="1237957"/>
            <a:ext cx="5840906" cy="2433711"/>
          </a:xfrm>
          <a:prstGeom prst="rect">
            <a:avLst/>
          </a:prstGeom>
          <a:effectLst>
            <a:glow>
              <a:schemeClr val="accent2">
                <a:alpha val="40000"/>
              </a:schemeClr>
            </a:glow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98154F-DF16-4708-B34A-2E3D9791F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745" y="2342270"/>
            <a:ext cx="5475849" cy="5475849"/>
          </a:xfrm>
          <a:prstGeom prst="rect">
            <a:avLst/>
          </a:prstGeom>
          <a:effectLst>
            <a:glow rad="63500">
              <a:srgbClr val="7030A0">
                <a:alpha val="40000"/>
              </a:srgbClr>
            </a:glow>
            <a:softEdge rad="127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597FC3-CD52-4BE3-9D5A-8C9396742BCE}"/>
              </a:ext>
            </a:extLst>
          </p:cNvPr>
          <p:cNvSpPr txBox="1"/>
          <p:nvPr/>
        </p:nvSpPr>
        <p:spPr>
          <a:xfrm>
            <a:off x="5222629" y="5365387"/>
            <a:ext cx="5975253" cy="923330"/>
          </a:xfrm>
          <a:prstGeom prst="rect">
            <a:avLst/>
          </a:prstGeom>
          <a:solidFill>
            <a:schemeClr val="bg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table stores job code information and provides a description of each job’s responsibilities.</a:t>
            </a:r>
          </a:p>
        </p:txBody>
      </p:sp>
    </p:spTree>
    <p:extLst>
      <p:ext uri="{BB962C8B-B14F-4D97-AF65-F5344CB8AC3E}">
        <p14:creationId xmlns:p14="http://schemas.microsoft.com/office/powerpoint/2010/main" val="273403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347FF3-D714-4160-BA9F-F6CF1608AB3F}"/>
              </a:ext>
            </a:extLst>
          </p:cNvPr>
          <p:cNvSpPr txBox="1"/>
          <p:nvPr/>
        </p:nvSpPr>
        <p:spPr>
          <a:xfrm>
            <a:off x="7512148" y="0"/>
            <a:ext cx="4679852" cy="584775"/>
          </a:xfrm>
          <a:prstGeom prst="rect">
            <a:avLst/>
          </a:prstGeom>
          <a:solidFill>
            <a:schemeClr val="bg1">
              <a:lumMod val="65000"/>
              <a:lumOff val="35000"/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rbitron" panose="02000000000000000000" pitchFamily="50" charset="0"/>
              </a:rPr>
              <a:t>Summary Queries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831893-9818-4FB8-96EA-7D1D6C47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1" y="1098975"/>
            <a:ext cx="5417883" cy="14080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12E06-520D-4B9D-8EC8-73D28732E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5349"/>
            <a:ext cx="4986462" cy="75521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E9A76AB-77BD-422A-A66C-741877986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27" y="2530858"/>
            <a:ext cx="4458207" cy="363411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D630DCE-F871-4343-8755-527DE5BEB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2" y="2964036"/>
            <a:ext cx="5613301" cy="322555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7D455D-3C6B-43FD-8710-95F7C19A71CD}"/>
              </a:ext>
            </a:extLst>
          </p:cNvPr>
          <p:cNvSpPr txBox="1"/>
          <p:nvPr/>
        </p:nvSpPr>
        <p:spPr>
          <a:xfrm>
            <a:off x="1026943" y="688899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Active Units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D0E51-578E-4632-8EC3-9965DAAB83ED}"/>
              </a:ext>
            </a:extLst>
          </p:cNvPr>
          <p:cNvSpPr txBox="1"/>
          <p:nvPr/>
        </p:nvSpPr>
        <p:spPr>
          <a:xfrm>
            <a:off x="6611817" y="873565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Facility Count Query</a:t>
            </a:r>
          </a:p>
        </p:txBody>
      </p:sp>
    </p:spTree>
    <p:extLst>
      <p:ext uri="{BB962C8B-B14F-4D97-AF65-F5344CB8AC3E}">
        <p14:creationId xmlns:p14="http://schemas.microsoft.com/office/powerpoint/2010/main" val="3341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hade val="15000"/>
                <a:satMod val="180000"/>
              </a:schemeClr>
            </a:gs>
            <a:gs pos="50000">
              <a:schemeClr val="dk1">
                <a:shade val="45000"/>
                <a:satMod val="170000"/>
              </a:schemeClr>
            </a:gs>
            <a:gs pos="70000">
              <a:schemeClr val="dk1">
                <a:tint val="99000"/>
                <a:shade val="65000"/>
                <a:satMod val="155000"/>
              </a:schemeClr>
            </a:gs>
            <a:gs pos="100000">
              <a:schemeClr val="dk1">
                <a:tint val="95500"/>
                <a:shade val="100000"/>
                <a:satMod val="15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347FF3-D714-4160-BA9F-F6CF1608AB3F}"/>
              </a:ext>
            </a:extLst>
          </p:cNvPr>
          <p:cNvSpPr txBox="1"/>
          <p:nvPr/>
        </p:nvSpPr>
        <p:spPr>
          <a:xfrm>
            <a:off x="6977575" y="0"/>
            <a:ext cx="5214425" cy="584775"/>
          </a:xfrm>
          <a:prstGeom prst="rect">
            <a:avLst/>
          </a:prstGeom>
          <a:solidFill>
            <a:schemeClr val="bg1">
              <a:lumMod val="65000"/>
              <a:lumOff val="35000"/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rbitron" panose="02000000000000000000" pitchFamily="50" charset="0"/>
              </a:rPr>
              <a:t>Database Views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D455D-3C6B-43FD-8710-95F7C19A71CD}"/>
              </a:ext>
            </a:extLst>
          </p:cNvPr>
          <p:cNvSpPr txBox="1"/>
          <p:nvPr/>
        </p:nvSpPr>
        <p:spPr>
          <a:xfrm>
            <a:off x="219625" y="2188956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 Phoebe Operators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D0E51-578E-4632-8EC3-9965DAAB83ED}"/>
              </a:ext>
            </a:extLst>
          </p:cNvPr>
          <p:cNvSpPr txBox="1"/>
          <p:nvPr/>
        </p:nvSpPr>
        <p:spPr>
          <a:xfrm>
            <a:off x="3242874" y="659948"/>
            <a:ext cx="562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rbitron" panose="02000000000000000000" pitchFamily="50" charset="0"/>
              </a:rPr>
              <a:t>Active Mining Operators Locations</a:t>
            </a:r>
            <a:endParaRPr lang="en-US" dirty="0">
              <a:latin typeface="Orbitron" panose="02000000000000000000" pitchFamily="50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D6263DA-B5AF-4C6D-8516-F795A53E3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5" y="3652904"/>
            <a:ext cx="5055760" cy="285022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8986F2-CEC1-482C-A080-24CC1863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74" y="1029280"/>
            <a:ext cx="7973538" cy="10955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3770CC-95E1-4DF7-BAFD-47A9E2BFC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33" y="2333471"/>
            <a:ext cx="3610479" cy="300079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319AB9-E0F1-40FF-A3B6-F5527243D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5" y="2521807"/>
            <a:ext cx="7240010" cy="106694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64FB14-69B3-4745-B757-43106FA5B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996" y="-1242413"/>
            <a:ext cx="4384626" cy="4384626"/>
          </a:xfrm>
          <a:prstGeom prst="rect">
            <a:avLst/>
          </a:prstGeom>
          <a:effectLst>
            <a:glow rad="63500">
              <a:srgbClr val="F45D20">
                <a:alpha val="40000"/>
              </a:srgb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291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hade val="15000"/>
                <a:satMod val="180000"/>
              </a:schemeClr>
            </a:gs>
            <a:gs pos="50000">
              <a:schemeClr val="dk1">
                <a:shade val="45000"/>
                <a:satMod val="170000"/>
              </a:schemeClr>
            </a:gs>
            <a:gs pos="70000">
              <a:schemeClr val="dk1">
                <a:tint val="99000"/>
                <a:shade val="65000"/>
                <a:satMod val="155000"/>
              </a:schemeClr>
            </a:gs>
            <a:gs pos="100000">
              <a:schemeClr val="dk1">
                <a:tint val="95500"/>
                <a:shade val="100000"/>
                <a:satMod val="15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347FF3-D714-4160-BA9F-F6CF1608AB3F}"/>
              </a:ext>
            </a:extLst>
          </p:cNvPr>
          <p:cNvSpPr txBox="1"/>
          <p:nvPr/>
        </p:nvSpPr>
        <p:spPr>
          <a:xfrm>
            <a:off x="6288259" y="0"/>
            <a:ext cx="5903742" cy="584775"/>
          </a:xfrm>
          <a:prstGeom prst="rect">
            <a:avLst/>
          </a:prstGeom>
          <a:solidFill>
            <a:schemeClr val="bg1">
              <a:lumMod val="65000"/>
              <a:lumOff val="35000"/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Orbitron" panose="02000000000000000000" pitchFamily="50" charset="0"/>
              </a:rPr>
              <a:t>Stored </a:t>
            </a:r>
            <a:r>
              <a:rPr lang="en-US" sz="3200" smtClean="0">
                <a:latin typeface="Orbitron" panose="02000000000000000000" pitchFamily="50" charset="0"/>
              </a:rPr>
              <a:t>Procedures</a:t>
            </a:r>
            <a:endParaRPr lang="en-US" sz="3200" dirty="0">
              <a:latin typeface="Orbitron" panose="020000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D455D-3C6B-43FD-8710-95F7C19A71CD}"/>
              </a:ext>
            </a:extLst>
          </p:cNvPr>
          <p:cNvSpPr txBox="1"/>
          <p:nvPr/>
        </p:nvSpPr>
        <p:spPr>
          <a:xfrm>
            <a:off x="768080" y="1664911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SP Facility Allocation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D0E51-578E-4632-8EC3-9965DAAB83ED}"/>
              </a:ext>
            </a:extLst>
          </p:cNvPr>
          <p:cNvSpPr txBox="1"/>
          <p:nvPr/>
        </p:nvSpPr>
        <p:spPr>
          <a:xfrm>
            <a:off x="6952854" y="920930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SP Find Operator Quantity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05EC6-3F30-4F90-8114-9546C12A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6" y="1962581"/>
            <a:ext cx="4384107" cy="28153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C116E8EA-DEFF-4051-89BB-4265E997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6" y="5489785"/>
            <a:ext cx="5027270" cy="113173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E57275-D961-43AB-A7AA-C835FAD75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9" y="1245756"/>
            <a:ext cx="4888317" cy="22342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65912-514C-43E2-9583-3BB6314C1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06" y="3566778"/>
            <a:ext cx="3179299" cy="31341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5C6657-CA76-4D07-9684-49CEF0618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8" y="4890938"/>
            <a:ext cx="6373114" cy="48584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1" name="Picture 30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2A1303CE-4EB4-4BC8-8807-6940A8EFEC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8" y="-1750567"/>
            <a:ext cx="4799421" cy="4799421"/>
          </a:xfrm>
          <a:prstGeom prst="rect">
            <a:avLst/>
          </a:prstGeom>
          <a:effectLst>
            <a:glow rad="63500">
              <a:schemeClr val="accent5">
                <a:alpha val="40000"/>
              </a:scheme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9167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hade val="15000"/>
                <a:satMod val="180000"/>
              </a:schemeClr>
            </a:gs>
            <a:gs pos="50000">
              <a:schemeClr val="dk1">
                <a:shade val="45000"/>
                <a:satMod val="170000"/>
              </a:schemeClr>
            </a:gs>
            <a:gs pos="70000">
              <a:schemeClr val="dk1">
                <a:tint val="99000"/>
                <a:shade val="65000"/>
                <a:satMod val="155000"/>
              </a:schemeClr>
            </a:gs>
            <a:gs pos="100000">
              <a:schemeClr val="dk1">
                <a:tint val="95500"/>
                <a:shade val="100000"/>
                <a:satMod val="15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347FF3-D714-4160-BA9F-F6CF1608AB3F}"/>
              </a:ext>
            </a:extLst>
          </p:cNvPr>
          <p:cNvSpPr txBox="1"/>
          <p:nvPr/>
        </p:nvSpPr>
        <p:spPr>
          <a:xfrm>
            <a:off x="6288259" y="0"/>
            <a:ext cx="5903742" cy="584775"/>
          </a:xfrm>
          <a:prstGeom prst="rect">
            <a:avLst/>
          </a:prstGeom>
          <a:solidFill>
            <a:schemeClr val="bg1">
              <a:lumMod val="65000"/>
              <a:lumOff val="35000"/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rbitron" panose="02000000000000000000" pitchFamily="50" charset="0"/>
              </a:rPr>
              <a:t>Functions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DC0B6-A83A-4012-9C05-B4FBA18E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2" y="2890124"/>
            <a:ext cx="4261118" cy="19700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2FD7C6-3A1F-4EF2-B4E7-C85EE0E2F9A8}"/>
              </a:ext>
            </a:extLst>
          </p:cNvPr>
          <p:cNvSpPr txBox="1"/>
          <p:nvPr/>
        </p:nvSpPr>
        <p:spPr>
          <a:xfrm>
            <a:off x="218442" y="5072896"/>
            <a:ext cx="4655014" cy="1200329"/>
          </a:xfrm>
          <a:prstGeom prst="rect">
            <a:avLst/>
          </a:prstGeom>
          <a:solidFill>
            <a:schemeClr val="bg1">
              <a:lumMod val="65000"/>
              <a:lumOff val="3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function locates the ID of a given Operator Class through the codename. Inputting “Kraken” for instance will return CF-R SRK-1A. 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33DF36-F69D-46B3-8D8D-5AF9A6DF5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3" y="1644632"/>
            <a:ext cx="5690469" cy="133349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C08E1-1CB8-423D-A437-2226897DE8C9}"/>
              </a:ext>
            </a:extLst>
          </p:cNvPr>
          <p:cNvSpPr txBox="1"/>
          <p:nvPr/>
        </p:nvSpPr>
        <p:spPr>
          <a:xfrm>
            <a:off x="6224953" y="3429000"/>
            <a:ext cx="4609514" cy="2862322"/>
          </a:xfrm>
          <a:prstGeom prst="rect">
            <a:avLst/>
          </a:prstGeom>
          <a:solidFill>
            <a:schemeClr val="bg1">
              <a:lumMod val="65000"/>
              <a:lumOff val="3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function finds and displays the quantity of active units using the identification number of a given autonomous operator class. </a:t>
            </a:r>
          </a:p>
          <a:p>
            <a:endParaRPr lang="en-US" dirty="0">
              <a:latin typeface="Orbitron" panose="02000000000000000000" pitchFamily="50" charset="0"/>
            </a:endParaRPr>
          </a:p>
          <a:p>
            <a:r>
              <a:rPr lang="en-US" dirty="0">
                <a:latin typeface="Orbitron" panose="02000000000000000000" pitchFamily="50" charset="0"/>
              </a:rPr>
              <a:t>For instance, inputting “CF-R SRK-1A” will prompt the function to find the current active number of Kraken units across all Cronos Frontier facilities.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C62A9F-B833-4635-B73A-9AFE1506B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71" y="-1903080"/>
            <a:ext cx="5866227" cy="586622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999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hade val="15000"/>
                <a:satMod val="180000"/>
              </a:schemeClr>
            </a:gs>
            <a:gs pos="50000">
              <a:schemeClr val="dk1">
                <a:shade val="45000"/>
                <a:satMod val="170000"/>
              </a:schemeClr>
            </a:gs>
            <a:gs pos="70000">
              <a:schemeClr val="dk1">
                <a:tint val="99000"/>
                <a:shade val="65000"/>
                <a:satMod val="155000"/>
              </a:schemeClr>
            </a:gs>
            <a:gs pos="100000">
              <a:schemeClr val="dk1">
                <a:tint val="95500"/>
                <a:shade val="100000"/>
                <a:satMod val="15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347FF3-D714-4160-BA9F-F6CF1608AB3F}"/>
              </a:ext>
            </a:extLst>
          </p:cNvPr>
          <p:cNvSpPr txBox="1"/>
          <p:nvPr/>
        </p:nvSpPr>
        <p:spPr>
          <a:xfrm>
            <a:off x="6288259" y="0"/>
            <a:ext cx="5903742" cy="584775"/>
          </a:xfrm>
          <a:prstGeom prst="rect">
            <a:avLst/>
          </a:prstGeom>
          <a:solidFill>
            <a:schemeClr val="bg1">
              <a:lumMod val="65000"/>
              <a:lumOff val="35000"/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rbitron" panose="02000000000000000000" pitchFamily="50" charset="0"/>
              </a:rPr>
              <a:t>Triggers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FD7C6-3A1F-4EF2-B4E7-C85EE0E2F9A8}"/>
              </a:ext>
            </a:extLst>
          </p:cNvPr>
          <p:cNvSpPr txBox="1"/>
          <p:nvPr/>
        </p:nvSpPr>
        <p:spPr>
          <a:xfrm>
            <a:off x="6096000" y="4916248"/>
            <a:ext cx="4655014" cy="1200329"/>
          </a:xfrm>
          <a:prstGeom prst="rect">
            <a:avLst/>
          </a:prstGeom>
          <a:solidFill>
            <a:schemeClr val="bg1">
              <a:lumMod val="65000"/>
              <a:lumOff val="3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trigger logs updates to the Operator Assignment table and records what type of update was made to the table.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C08E1-1CB8-423D-A437-2226897DE8C9}"/>
              </a:ext>
            </a:extLst>
          </p:cNvPr>
          <p:cNvSpPr txBox="1"/>
          <p:nvPr/>
        </p:nvSpPr>
        <p:spPr>
          <a:xfrm>
            <a:off x="238255" y="4362251"/>
            <a:ext cx="4609514" cy="2308324"/>
          </a:xfrm>
          <a:prstGeom prst="rect">
            <a:avLst/>
          </a:prstGeom>
          <a:solidFill>
            <a:schemeClr val="bg1">
              <a:lumMod val="65000"/>
              <a:lumOff val="3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trigger logs whenever new information is added to the Operator Assignment table. </a:t>
            </a:r>
          </a:p>
          <a:p>
            <a:endParaRPr lang="en-US" dirty="0">
              <a:latin typeface="Orbitron" panose="02000000000000000000" pitchFamily="50" charset="0"/>
            </a:endParaRPr>
          </a:p>
          <a:p>
            <a:r>
              <a:rPr lang="en-US" dirty="0">
                <a:latin typeface="Orbitron" panose="02000000000000000000" pitchFamily="50" charset="0"/>
              </a:rPr>
              <a:t>It adds a row to the Operator Logs table stating which operator ID was added to the Operator Assignment Table.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A7460D-66CA-4CEF-8FD4-84F1B12A9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3120"/>
            <a:ext cx="4801270" cy="361047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BFD111-C5B5-4DA8-B2B5-5B1A0333C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" y="2207454"/>
            <a:ext cx="4496427" cy="20386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66291CC-6326-47E6-AEAF-5EB88494A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6" y="-1292365"/>
            <a:ext cx="4288784" cy="4288784"/>
          </a:xfrm>
          <a:prstGeom prst="rect">
            <a:avLst/>
          </a:prstGeom>
          <a:effectLst>
            <a:glow rad="63500">
              <a:schemeClr val="accent2">
                <a:alpha val="40000"/>
              </a:scheme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526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39F5BD-3A91-4C16-B727-70A681BD6850}"/>
              </a:ext>
            </a:extLst>
          </p:cNvPr>
          <p:cNvSpPr txBox="1"/>
          <p:nvPr/>
        </p:nvSpPr>
        <p:spPr>
          <a:xfrm>
            <a:off x="1230923" y="5572592"/>
            <a:ext cx="821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rbitron" panose="02000000000000000000" pitchFamily="50" charset="0"/>
              </a:rPr>
              <a:t>Overload and related content are copyright Revival Productions LLC.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8C6AA-6F5F-454F-AF45-029D278839D8}"/>
              </a:ext>
            </a:extLst>
          </p:cNvPr>
          <p:cNvSpPr txBox="1"/>
          <p:nvPr/>
        </p:nvSpPr>
        <p:spPr>
          <a:xfrm>
            <a:off x="5802923" y="2233081"/>
            <a:ext cx="72870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Orbitron" panose="02000000000000000000" pitchFamily="50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4184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32ED-C63D-49B7-B699-503CA3D18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-341297"/>
            <a:ext cx="3128434" cy="1728044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45D20"/>
                </a:solidFill>
                <a:latin typeface="Orbitron" panose="02000000000000000000" pitchFamily="50" charset="0"/>
              </a:rPr>
              <a:t>Table of Contents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4BB7B48-12E7-4FDC-A086-CB25313D3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386747"/>
            <a:ext cx="3363974" cy="494874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Database Diagram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Cronos Frontier Projects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Project Assignments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Employees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Autonomous Operators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Operator Assignments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Job Codes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Summary Queries 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Stored Procedures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Functions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134151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ECDF85-B92E-4111-8D5D-D6D73BADF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" r="5" b="5"/>
          <a:stretch/>
        </p:blipFill>
        <p:spPr>
          <a:xfrm>
            <a:off x="2230317" y="361852"/>
            <a:ext cx="7456336" cy="6464847"/>
          </a:xfrm>
          <a:prstGeom prst="snip2DiagRect">
            <a:avLst/>
          </a:prstGeom>
          <a:solidFill>
            <a:schemeClr val="bg1"/>
          </a:solidFill>
          <a:ln w="889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EF3449-05C7-4029-A155-6B337EC40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871049"/>
              </p:ext>
            </p:extLst>
          </p:nvPr>
        </p:nvGraphicFramePr>
        <p:xfrm>
          <a:off x="2032000" y="0"/>
          <a:ext cx="8128000" cy="37084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244030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Orbitron" panose="02000000000000000000" pitchFamily="50" charset="0"/>
                        </a:rPr>
                        <a:t>DATA BASE DIAGRAM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361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hade val="15000"/>
                <a:satMod val="180000"/>
              </a:schemeClr>
            </a:gs>
            <a:gs pos="50000">
              <a:schemeClr val="dk1">
                <a:shade val="45000"/>
                <a:satMod val="170000"/>
              </a:schemeClr>
            </a:gs>
            <a:gs pos="70000">
              <a:schemeClr val="dk1">
                <a:tint val="99000"/>
                <a:shade val="65000"/>
                <a:satMod val="155000"/>
              </a:schemeClr>
            </a:gs>
            <a:gs pos="100000">
              <a:schemeClr val="dk1">
                <a:tint val="95500"/>
                <a:shade val="100000"/>
                <a:satMod val="15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64AAA3-DF96-43E3-833B-A8BCE9885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58067" y="615560"/>
            <a:ext cx="2616591" cy="10550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Orbitron" panose="02000000000000000000" pitchFamily="50" charset="0"/>
              </a:rPr>
              <a:t>Projects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798BC3B-0309-4ECD-BFA4-590F7F6BFCC4}"/>
              </a:ext>
            </a:extLst>
          </p:cNvPr>
          <p:cNvSpPr txBox="1">
            <a:spLocks/>
          </p:cNvSpPr>
          <p:nvPr/>
        </p:nvSpPr>
        <p:spPr>
          <a:xfrm>
            <a:off x="9017391" y="33460"/>
            <a:ext cx="3174609" cy="1055076"/>
          </a:xfrm>
          <a:prstGeom prst="rect">
            <a:avLst/>
          </a:prstGeom>
          <a:solidFill>
            <a:schemeClr val="bg1">
              <a:lumMod val="85000"/>
              <a:lumOff val="15000"/>
              <a:alpha val="44000"/>
            </a:schemeClr>
          </a:solidFill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Orbitron" panose="02000000000000000000" pitchFamily="50" charset="0"/>
            </a:endParaRPr>
          </a:p>
          <a:p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Orbitron" panose="02000000000000000000" pitchFamily="50" charset="0"/>
            </a:endParaRP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Cronos Frontier </a:t>
            </a:r>
          </a:p>
          <a:p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Orbitron" panose="020000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C08A5E9-C258-4EFD-AE14-4BA2C5DC9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651"/>
            <a:ext cx="4872977" cy="4947967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  <a:softEdge rad="63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C3CCCC-8C4D-4A54-A405-3697EACCF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48" y="1670636"/>
            <a:ext cx="6700210" cy="3683781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  <a:softEdge rad="63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F522B8-0B37-4BE4-B2B2-92A2803A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95" y="1241382"/>
            <a:ext cx="9982200" cy="4668997"/>
          </a:xfrm>
          <a:blipFill dpi="0" rotWithShape="1">
            <a:blip r:embed="rId4">
              <a:alphaModFix amt="27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1E813-2EED-43D8-BB83-0C28268C3C0E}"/>
              </a:ext>
            </a:extLst>
          </p:cNvPr>
          <p:cNvSpPr txBox="1"/>
          <p:nvPr/>
        </p:nvSpPr>
        <p:spPr>
          <a:xfrm>
            <a:off x="1372185" y="6063225"/>
            <a:ext cx="8482819" cy="646331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table stores project information, including facility of origin, start date, and a brief description as to what the project goals are.</a:t>
            </a:r>
          </a:p>
        </p:txBody>
      </p:sp>
    </p:spTree>
    <p:extLst>
      <p:ext uri="{BB962C8B-B14F-4D97-AF65-F5344CB8AC3E}">
        <p14:creationId xmlns:p14="http://schemas.microsoft.com/office/powerpoint/2010/main" val="33191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hade val="15000"/>
                <a:satMod val="180000"/>
              </a:schemeClr>
            </a:gs>
            <a:gs pos="50000">
              <a:schemeClr val="dk1">
                <a:shade val="45000"/>
                <a:satMod val="170000"/>
              </a:schemeClr>
            </a:gs>
            <a:gs pos="70000">
              <a:schemeClr val="dk1">
                <a:tint val="99000"/>
                <a:shade val="65000"/>
                <a:satMod val="155000"/>
              </a:schemeClr>
            </a:gs>
            <a:gs pos="100000">
              <a:schemeClr val="dk1">
                <a:tint val="95500"/>
                <a:shade val="100000"/>
                <a:satMod val="15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185A-32DC-4EAF-A464-E95E9E9B1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388" y="-180229"/>
            <a:ext cx="6372664" cy="1069145"/>
          </a:xfrm>
          <a:noFill/>
        </p:spPr>
        <p:txBody>
          <a:bodyPr vert="horz" lIns="91440" tIns="45720" rIns="91440" bIns="45720" rtlCol="0" anchor="b" anchorCtr="1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4800" dirty="0">
                <a:solidFill>
                  <a:schemeClr val="tx1"/>
                </a:solidFill>
                <a:latin typeface="Orbitron" panose="02000000000000000000" pitchFamily="50" charset="0"/>
              </a:rPr>
              <a:t>Project Assignments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3AEC04F-254C-4C8D-8AFB-5D9505825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5849" y="1963765"/>
            <a:ext cx="5260549" cy="4154355"/>
          </a:xfrm>
          <a:blipFill>
            <a:blip r:embed="rId2"/>
            <a:stretch>
              <a:fillRect/>
            </a:stretch>
          </a:blipFill>
          <a:effectLst>
            <a:innerShdw blurRad="63500" dist="50800" dir="13500000">
              <a:prstClr val="black">
                <a:alpha val="50000"/>
              </a:prstClr>
            </a:innerShdw>
            <a:softEdge rad="63500"/>
          </a:effectLst>
        </p:spPr>
        <p:txBody>
          <a:bodyPr vert="horz" lIns="91440" tIns="45720" rIns="91440" bIns="45720" rtlCol="0">
            <a:normAutofit/>
          </a:bodyPr>
          <a:lstStyle/>
          <a:p>
            <a:pPr indent="-182880"/>
            <a:endParaRPr lang="en-US" sz="16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187D0E-D263-46EC-B944-22CDAC71B499}"/>
              </a:ext>
            </a:extLst>
          </p:cNvPr>
          <p:cNvSpPr txBox="1">
            <a:spLocks/>
          </p:cNvSpPr>
          <p:nvPr/>
        </p:nvSpPr>
        <p:spPr>
          <a:xfrm>
            <a:off x="7329268" y="1309618"/>
            <a:ext cx="3688192" cy="504062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softEdge rad="635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Orbitron" panose="02000000000000000000" pitchFamily="50" charset="0"/>
            </a:endParaRPr>
          </a:p>
        </p:txBody>
      </p:sp>
      <p:pic>
        <p:nvPicPr>
          <p:cNvPr id="4" name="Picture 3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7695CFBC-87A6-4C31-8003-2D1B74A6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9" y="-1549206"/>
            <a:ext cx="10758267" cy="1075826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A05F7C-F33E-4598-8003-03CA9723A9A1}"/>
              </a:ext>
            </a:extLst>
          </p:cNvPr>
          <p:cNvSpPr txBox="1"/>
          <p:nvPr/>
        </p:nvSpPr>
        <p:spPr>
          <a:xfrm>
            <a:off x="408346" y="212231"/>
            <a:ext cx="4895557" cy="1477328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table links the project assignments table with the employees table, detailing which employees are assigned to which projects.</a:t>
            </a:r>
          </a:p>
        </p:txBody>
      </p:sp>
    </p:spTree>
    <p:extLst>
      <p:ext uri="{BB962C8B-B14F-4D97-AF65-F5344CB8AC3E}">
        <p14:creationId xmlns:p14="http://schemas.microsoft.com/office/powerpoint/2010/main" val="132437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931B-1C57-493B-9231-DB3B71AB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1022397"/>
            <a:ext cx="4491112" cy="3392889"/>
          </a:xfrm>
          <a:blipFill>
            <a:blip r:embed="rId4"/>
            <a:stretch>
              <a:fillRect/>
            </a:stretch>
          </a:blipFill>
          <a:ln>
            <a:noFill/>
          </a:ln>
          <a:effectLst>
            <a:innerShdw blurRad="63500" dist="50800" dir="18900000">
              <a:schemeClr val="accent1">
                <a:lumMod val="50000"/>
                <a:alpha val="50000"/>
              </a:schemeClr>
            </a:innerShdw>
            <a:softEdge rad="127000"/>
          </a:effectLst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Orbitron" panose="02000000000000000000" pitchFamily="50" charset="0"/>
              </a:rPr>
              <a:t>Facilities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8DCA68-F03A-4087-890A-09118D8257BD}"/>
              </a:ext>
            </a:extLst>
          </p:cNvPr>
          <p:cNvSpPr txBox="1">
            <a:spLocks/>
          </p:cNvSpPr>
          <p:nvPr/>
        </p:nvSpPr>
        <p:spPr>
          <a:xfrm>
            <a:off x="9861452" y="33459"/>
            <a:ext cx="2330548" cy="59701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Orbitron" panose="02000000000000000000" pitchFamily="50" charset="0"/>
              </a:rPr>
              <a:t>Facilities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CBBE9B-FCCE-4C94-A7DE-2693BB573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1486"/>
            <a:ext cx="4947139" cy="3573800"/>
          </a:xfrm>
          <a:prstGeom prst="rect">
            <a:avLst/>
          </a:prstGeom>
          <a:effectLst>
            <a:innerShdw blurRad="114300">
              <a:prstClr val="black"/>
            </a:innerShdw>
            <a:softEdge rad="127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250D2-1122-4FD5-A56B-6C2ACD03B5C7}"/>
              </a:ext>
            </a:extLst>
          </p:cNvPr>
          <p:cNvSpPr txBox="1"/>
          <p:nvPr/>
        </p:nvSpPr>
        <p:spPr>
          <a:xfrm>
            <a:off x="671730" y="5370183"/>
            <a:ext cx="9935309" cy="646331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table stores information about Cronos Frontier Facilities, including the full name and which moon of Saturn the facility is located</a:t>
            </a:r>
          </a:p>
        </p:txBody>
      </p:sp>
    </p:spTree>
    <p:extLst>
      <p:ext uri="{BB962C8B-B14F-4D97-AF65-F5344CB8AC3E}">
        <p14:creationId xmlns:p14="http://schemas.microsoft.com/office/powerpoint/2010/main" val="30255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2EF9-1CD1-4C69-866E-25DA49FE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465" y="0"/>
            <a:ext cx="3075836" cy="794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Orbitron" panose="02000000000000000000" pitchFamily="50" charset="0"/>
              </a:rPr>
              <a:t>Employees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6E5C4-1AC6-4859-A995-4E44E3D46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92501" y="1076179"/>
            <a:ext cx="4239882" cy="4943194"/>
          </a:xfrm>
          <a:blipFill>
            <a:blip r:embed="rId3"/>
            <a:stretch>
              <a:fillRect/>
            </a:stretch>
          </a:blip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/>
          <a:p>
            <a:pPr indent="-182880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DE928-61F0-45C0-B387-FB6D50554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794825"/>
            <a:ext cx="6356068" cy="39642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DB6F3A-2E4F-4461-B6EC-880E00581C16}"/>
              </a:ext>
            </a:extLst>
          </p:cNvPr>
          <p:cNvSpPr txBox="1"/>
          <p:nvPr/>
        </p:nvSpPr>
        <p:spPr>
          <a:xfrm>
            <a:off x="604911" y="5207615"/>
            <a:ext cx="5596413" cy="92333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table stores employee information, including Job Code, Name, and Title where appropriate.</a:t>
            </a:r>
          </a:p>
        </p:txBody>
      </p:sp>
    </p:spTree>
    <p:extLst>
      <p:ext uri="{BB962C8B-B14F-4D97-AF65-F5344CB8AC3E}">
        <p14:creationId xmlns:p14="http://schemas.microsoft.com/office/powerpoint/2010/main" val="163141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hade val="15000"/>
                <a:satMod val="180000"/>
              </a:schemeClr>
            </a:gs>
            <a:gs pos="50000">
              <a:schemeClr val="dk1">
                <a:shade val="45000"/>
                <a:satMod val="170000"/>
              </a:schemeClr>
            </a:gs>
            <a:gs pos="70000">
              <a:schemeClr val="dk1">
                <a:tint val="99000"/>
                <a:shade val="65000"/>
                <a:satMod val="155000"/>
              </a:schemeClr>
            </a:gs>
            <a:gs pos="100000">
              <a:schemeClr val="dk1">
                <a:tint val="95500"/>
                <a:shade val="100000"/>
                <a:satMod val="15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1F3B63-89DC-4B09-A9BD-1ACC720A266F}"/>
              </a:ext>
            </a:extLst>
          </p:cNvPr>
          <p:cNvSpPr txBox="1">
            <a:spLocks/>
          </p:cNvSpPr>
          <p:nvPr/>
        </p:nvSpPr>
        <p:spPr>
          <a:xfrm>
            <a:off x="2278966" y="0"/>
            <a:ext cx="9017391" cy="1434905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Orbitron" panose="02000000000000000000" pitchFamily="50" charset="0"/>
              </a:rPr>
              <a:t>Autonomous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57963-F990-49F2-A250-AB7BCF17D4C9}"/>
              </a:ext>
            </a:extLst>
          </p:cNvPr>
          <p:cNvSpPr txBox="1"/>
          <p:nvPr/>
        </p:nvSpPr>
        <p:spPr>
          <a:xfrm>
            <a:off x="647115" y="1814730"/>
            <a:ext cx="4473525" cy="396708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19A1E2-6589-4611-B7EA-6E028DE8C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51" y="1918672"/>
            <a:ext cx="5505561" cy="33090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2" descr="A picture containing flying, dark, sky&#10;&#10;Description automatically generated">
            <a:extLst>
              <a:ext uri="{FF2B5EF4-FFF2-40B4-BE49-F238E27FC236}">
                <a16:creationId xmlns:a16="http://schemas.microsoft.com/office/drawing/2014/main" id="{D5B634E7-84CC-41F8-AD63-BA1F760251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10" y="0"/>
            <a:ext cx="5619642" cy="6803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B4CF11-4956-4042-91E7-50AB65C13478}"/>
              </a:ext>
            </a:extLst>
          </p:cNvPr>
          <p:cNvSpPr txBox="1"/>
          <p:nvPr/>
        </p:nvSpPr>
        <p:spPr>
          <a:xfrm>
            <a:off x="2278966" y="5830965"/>
            <a:ext cx="8187397" cy="92333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table stores information about Cronos Frontier’s Autonomous Operators (robots), including name, job code, and what role they perform.</a:t>
            </a:r>
          </a:p>
        </p:txBody>
      </p:sp>
    </p:spTree>
    <p:extLst>
      <p:ext uri="{BB962C8B-B14F-4D97-AF65-F5344CB8AC3E}">
        <p14:creationId xmlns:p14="http://schemas.microsoft.com/office/powerpoint/2010/main" val="43899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hade val="15000"/>
                <a:satMod val="180000"/>
              </a:schemeClr>
            </a:gs>
            <a:gs pos="50000">
              <a:schemeClr val="dk1">
                <a:shade val="45000"/>
                <a:satMod val="170000"/>
              </a:schemeClr>
            </a:gs>
            <a:gs pos="70000">
              <a:schemeClr val="dk1">
                <a:tint val="99000"/>
                <a:shade val="65000"/>
                <a:satMod val="155000"/>
              </a:schemeClr>
            </a:gs>
            <a:gs pos="100000">
              <a:schemeClr val="dk1">
                <a:tint val="95500"/>
                <a:shade val="100000"/>
                <a:satMod val="15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A953-C025-42F0-8AE8-6A65AF1C85E0}"/>
              </a:ext>
            </a:extLst>
          </p:cNvPr>
          <p:cNvSpPr txBox="1">
            <a:spLocks/>
          </p:cNvSpPr>
          <p:nvPr/>
        </p:nvSpPr>
        <p:spPr>
          <a:xfrm>
            <a:off x="2278966" y="0"/>
            <a:ext cx="9017391" cy="1041009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Orbitron" panose="02000000000000000000" pitchFamily="50" charset="0"/>
              </a:rPr>
              <a:t>Operator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7B9A6-C425-492C-870E-9F1E6018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9" y="2041151"/>
            <a:ext cx="4783998" cy="27756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91371-721E-4E26-B5D1-20113DD74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44" y="1696708"/>
            <a:ext cx="4783998" cy="43805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FC3C7A-5207-40A5-A5E3-224B652EDE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1" y="-910884"/>
            <a:ext cx="9017391" cy="9017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65FDF-C989-4836-A4A2-BC64BC8C34A2}"/>
              </a:ext>
            </a:extLst>
          </p:cNvPr>
          <p:cNvSpPr txBox="1"/>
          <p:nvPr/>
        </p:nvSpPr>
        <p:spPr>
          <a:xfrm>
            <a:off x="470746" y="5153913"/>
            <a:ext cx="5279653" cy="923330"/>
          </a:xfrm>
          <a:prstGeom prst="rect">
            <a:avLst/>
          </a:prstGeom>
          <a:solidFill>
            <a:schemeClr val="bg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Orbitron" panose="02000000000000000000" pitchFamily="50" charset="0"/>
              </a:rPr>
              <a:t>This table links Autonomous Operators with Facilities and includes the number of Operators assigned to a facility.</a:t>
            </a:r>
          </a:p>
        </p:txBody>
      </p:sp>
    </p:spTree>
    <p:extLst>
      <p:ext uri="{BB962C8B-B14F-4D97-AF65-F5344CB8AC3E}">
        <p14:creationId xmlns:p14="http://schemas.microsoft.com/office/powerpoint/2010/main" val="34749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339</TotalTime>
  <Words>356</Words>
  <Application>Microsoft Office PowerPoint</Application>
  <PresentationFormat>Widescreen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Schoolbook</vt:lpstr>
      <vt:lpstr>Orbitron</vt:lpstr>
      <vt:lpstr>Wingdings 2</vt:lpstr>
      <vt:lpstr>View</vt:lpstr>
      <vt:lpstr>Cronos Frontier</vt:lpstr>
      <vt:lpstr>Table of Contents</vt:lpstr>
      <vt:lpstr>PowerPoint Presentation</vt:lpstr>
      <vt:lpstr>PowerPoint Presentation</vt:lpstr>
      <vt:lpstr>Project Assignments</vt:lpstr>
      <vt:lpstr>Facilities</vt:lpstr>
      <vt:lpstr>Employees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Cronos Frontier</dc:title>
  <dc:creator>James Lyons</dc:creator>
  <cp:lastModifiedBy>NMC</cp:lastModifiedBy>
  <cp:revision>39</cp:revision>
  <dcterms:created xsi:type="dcterms:W3CDTF">2018-10-17T13:57:04Z</dcterms:created>
  <dcterms:modified xsi:type="dcterms:W3CDTF">2018-12-03T18:25:30Z</dcterms:modified>
</cp:coreProperties>
</file>